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8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9" r:id="rId10"/>
    <p:sldId id="267" r:id="rId11"/>
    <p:sldId id="271" r:id="rId1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00" autoAdjust="0"/>
    <p:restoredTop sz="88307" autoAdjust="0"/>
  </p:normalViewPr>
  <p:slideViewPr>
    <p:cSldViewPr snapToGrid="0" showGuides="1">
      <p:cViewPr varScale="1">
        <p:scale>
          <a:sx n="108" d="100"/>
          <a:sy n="108" d="100"/>
        </p:scale>
        <p:origin x="948" y="108"/>
      </p:cViewPr>
      <p:guideLst>
        <p:guide orient="horz" pos="2112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4" d="100"/>
          <a:sy n="94" d="100"/>
        </p:scale>
        <p:origin x="3606" y="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49F836-C61D-1CDA-29AA-4864A34D45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7AE45C-96F8-89CE-D133-52E5F93B94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EA3B9-DE35-4586-B83E-6803FCA69B06}" type="datetimeFigureOut">
              <a:rPr lang="LID4096" smtClean="0"/>
              <a:t>11/10/2025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4BC577-5BAC-0AB5-B694-10AB4F1683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EC08E-AE1A-B00A-2825-5D0A7CAE3F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85781-1A69-4E38-BDEC-CEBE8525F33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29390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B94A4-A4A5-4D52-8B69-4098F7C0DD8F}" type="datetimeFigureOut">
              <a:rPr lang="LID4096" smtClean="0"/>
              <a:t>11/10/2025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C71E6-5F68-4780-A382-5E6F794B663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311564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9A654-77B1-90CE-1B1A-502153998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CD5BC04-73F8-38CE-0719-D2F7EA491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C9A81C-7BD7-7E08-93C4-340BDAAA3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1B2114-040C-7A36-139A-F5C460BA4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4FC084-C2E7-A191-ED3B-3818A7B6446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A1D21ED-29A9-E545-92B2-2C4C0E4B8651}" type="datetime1">
              <a:rPr lang="fr-CH" smtClean="0"/>
              <a:t>10.11.2025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AFFCB5C-12E6-7DA8-3BDC-45C40451BE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400549CE-836E-79FB-602A-B3558A01623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8603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0FAE8-A25A-40C5-50F8-B2C7EEB19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78B23CD-29A2-556C-421A-594B70B38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CE4BC58-0B85-AE8D-B15D-189016655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Doping of sintered glass with metal salts leads to </a:t>
            </a:r>
            <a:r>
              <a:rPr lang="en-US" sz="2000" dirty="0" err="1"/>
              <a:t>coloured</a:t>
            </a:r>
            <a:r>
              <a:rPr lang="en-US" sz="2000" dirty="0"/>
              <a:t> binary fused silica glasses (shown on the right).</a:t>
            </a:r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10896F-930D-3E1A-0E18-B09C32BE4D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DD8F59-13DD-C9A6-3329-121702D89B2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A1D21ED-29A9-E545-92B2-2C4C0E4B8651}" type="datetime1">
              <a:rPr lang="fr-CH" smtClean="0"/>
              <a:t>10.11.2025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495E58-A5FF-5B96-6A09-ABF7508890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F494F0E8-F3DB-5569-9242-5C71FC8754A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4033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08DC05-305F-594F-9F18-9CF1E4DB5A2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A1D21ED-29A9-E545-92B2-2C4C0E4B8651}" type="datetime1">
              <a:rPr lang="fr-CH" smtClean="0"/>
              <a:t>10.11.2025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2F41A5-B12E-1843-83F7-B86B38C0CE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4D206A73-DDB0-2740-9475-00E48E475A1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4361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79BD6-DB4B-D19E-ACA8-4E27C0313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4D7575E-D2C1-5874-9C5E-73C1F24B62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7FB96A7-FF05-AC47-5945-5569301EF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600" dirty="0"/>
              <a:t>the </a:t>
            </a:r>
            <a:r>
              <a:rPr lang="en-US" sz="3600" i="1" dirty="0"/>
              <a:t>chemical processes needed to remove or pattern</a:t>
            </a:r>
            <a:r>
              <a:rPr lang="en-US" sz="3600" dirty="0"/>
              <a:t> fused silica, which is extremely chemically resistant. it’s that </a:t>
            </a:r>
            <a:r>
              <a:rPr lang="en-US" sz="3600" b="1" dirty="0"/>
              <a:t>fused silica is one of the hardest materials to etch or machine</a:t>
            </a:r>
            <a:r>
              <a:rPr lang="en-US" sz="3600" dirty="0"/>
              <a:t>, so strong or toxic chemicals are often needed to shape it at micro- or nano-scale. (HF hydrofluoric acid)</a:t>
            </a:r>
            <a:endParaRPr lang="fr-FR" sz="3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D0C30-1AB9-89A3-5287-1FCD22EF1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3AF3BA-1716-C522-4B9E-B61115B64FA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A1D21ED-29A9-E545-92B2-2C4C0E4B8651}" type="datetime1">
              <a:rPr lang="fr-CH" smtClean="0"/>
              <a:t>10.11.2025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9E0D50-50A3-D695-82F5-85951E47791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259B7751-0A9E-F061-7B98-C9A56886C74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0203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CC2BD-D4F8-3622-DACB-DCC2CB67F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8B82099-9975-AE70-8E95-226D8305E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4327C1D-241E-9585-4B2D-920154E209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6C01AE-A290-7FB4-B10C-44238F5D3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0D50D0C-51E6-6225-0E4C-3A2AB624F38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A1D21ED-29A9-E545-92B2-2C4C0E4B8651}" type="datetime1">
              <a:rPr lang="fr-CH" smtClean="0"/>
              <a:t>10.11.2025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636D2B-48AD-B671-34D9-BA3BB750DE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AAAA8F37-2400-890B-B288-E953E491DF7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2302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768A9-2687-B1BB-3625-9E87B2F68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2DA8926-B51F-EEEF-46F9-D0AD73D88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15E2AF7-DA48-CB0D-19AB-EC3CCB9EF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Monomer which allow the formation of solvation layers around the particles leading to a stable sol and high solid loading without prior particle modification or the use of dispersants.</a:t>
            </a:r>
          </a:p>
          <a:p>
            <a:pPr marL="0" indent="0">
              <a:buNone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2-Hydroxyethyl methacrylate (HEMA) has a methacrylate double bond (C=C).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 match process allows light to pass through, enabling deep photocuring of thick layers (otherwise </a:t>
            </a:r>
            <a:r>
              <a:rPr lang="en-US" dirty="0"/>
              <a:t>Incoming light is repeatedly scattered.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Phenoxyethanol only helps with Nanoparticle dispersion Lowering viscosity Assisting index matching (if its refractive index is close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During </a:t>
            </a:r>
            <a:r>
              <a:rPr lang="en-US" sz="2000" dirty="0" err="1"/>
              <a:t>debinding</a:t>
            </a:r>
            <a:r>
              <a:rPr lang="en-US" sz="2000" dirty="0"/>
              <a:t> the solvent evaporates first leaving a porous monolithic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Why is brown: 1. Some </a:t>
            </a:r>
            <a:r>
              <a:rPr lang="en-US" sz="2000" b="1" dirty="0"/>
              <a:t>carbon fragments (char)</a:t>
            </a:r>
            <a:r>
              <a:rPr lang="en-US" sz="2000" dirty="0"/>
              <a:t> are left behind. 2. Partial oxidation 3. The structure is still porous.</a:t>
            </a:r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212C0A-FFD1-ECFF-D4B5-41ED4B4CD5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11353FD-33E5-CAAB-44E9-3786DD0829F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A1D21ED-29A9-E545-92B2-2C4C0E4B8651}" type="datetime1">
              <a:rPr lang="fr-CH" smtClean="0"/>
              <a:t>10.11.2025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01E93B-EB27-43FD-8C78-EFD24778A9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B260F414-BDF7-E786-DE89-C2E0685D288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9949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F963A-FB14-A8AF-B2B7-4286C6D6E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2660C11-8258-E2F1-D7ED-2C324E3E31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A861389-0525-1F10-A403-10AE3D675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Characterization of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LiqGlass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a) White light interferometry shows the isotropic shrinkage of the parts during the sintering process and the high replication fidelity.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b) UV–vis transmission spectra of sintered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LiqGlass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under atmospheric conditions and under vacuum compared to commercial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fused silica and soda lime glasses.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c) AFM measurement showing the low surface roughness of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 = 5.92 nm.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d) XRD measurement of sintered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LiqGlass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parts shows that no devitrification occurs during the sintering process.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b="1" dirty="0"/>
              <a:t>Devitrification</a:t>
            </a:r>
            <a:r>
              <a:rPr lang="en-US" dirty="0"/>
              <a:t> means the </a:t>
            </a:r>
            <a:r>
              <a:rPr lang="en-US" b="1" dirty="0"/>
              <a:t>formation of crystalline phases</a:t>
            </a:r>
            <a:r>
              <a:rPr lang="en-US" dirty="0"/>
              <a:t> inside glass during heating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 </a:t>
            </a:r>
            <a:r>
              <a:rPr lang="en-US" sz="2000" dirty="0"/>
              <a:t>The plot shows a </a:t>
            </a:r>
            <a:r>
              <a:rPr lang="en-US" sz="2000" b="1" dirty="0"/>
              <a:t>broad peak</a:t>
            </a:r>
            <a:r>
              <a:rPr lang="en-US" sz="2000" dirty="0"/>
              <a:t> centered around </a:t>
            </a:r>
            <a:r>
              <a:rPr lang="en-US" sz="2000" b="1" dirty="0"/>
              <a:t>2θ ≈ 22–25°</a:t>
            </a:r>
            <a:r>
              <a:rPr lang="en-US" sz="2000" dirty="0"/>
              <a:t> and </a:t>
            </a:r>
            <a:r>
              <a:rPr lang="en-US" sz="2000" b="1" dirty="0"/>
              <a:t>no sharp peaks</a:t>
            </a:r>
            <a:r>
              <a:rPr lang="en-US" sz="2000" dirty="0"/>
              <a:t>.</a:t>
            </a:r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111FE8-113F-CF46-E408-34E7288EA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98A757-3409-2BA6-6081-76CE9D21C1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A1D21ED-29A9-E545-92B2-2C4C0E4B8651}" type="datetime1">
              <a:rPr lang="fr-CH" smtClean="0"/>
              <a:t>10.11.2025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56DE23-EB42-DDA1-8547-2DF53FD109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08434050-8B7C-C9BC-E40C-9D39C5BA73E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6902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E851F-1A34-DE52-23F1-FBC269966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158209E-A5B4-54F4-2565-63544BE35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8DB6EB-6770-0261-8588-B42AD50DA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Exemple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objects replicated in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LiqGlass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a) A cookie (scale bar: 7 mm) and a coin (scale bar: 4 mm) were successfully replicated and turned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glass.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b) Optical projection pattern obtained from a replicated micro-optical lens array in sintered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LiqGlass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together with scanning electron microscopy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(SEM) image (scale bar: 15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of the lenses with a period of 35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As can be seen from the SEM image the structure shows no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visible cracks.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c) Fabrication of multilayer glass systems laminated in the green part state (scale bar: 5 mm): 1) The “Tower of Hanoi” built with three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layers and 2) upside down built with four layers.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d)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microfl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uidic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glass chip made from two layers (scale bar: 4 mm). The detail view shows the edge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chip and the bonding.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e) Capillary fi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lling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mixing of bromothymol blue (BTB) dissolved in dimethylformamide (DMF) (yellow) and hydrochloric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acid (HCl) demonstrates the outstanding chemical resistance of sintered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LiqGlass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parts. The pH-change leads the color change from yellow to purple.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channels are replicated with high fi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delity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perpendicular walls and are bonded successfully (scale bar: 350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E30F90-ACBE-CC71-F13F-33512943F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42508D-9655-580B-5ED9-15B707207FE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A1D21ED-29A9-E545-92B2-2C4C0E4B8651}" type="datetime1">
              <a:rPr lang="fr-CH" smtClean="0"/>
              <a:t>10.11.2025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30A156-20C3-340A-3F23-FF9EA7FD18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E5FAABC4-1676-3F26-B9E8-B2256FB9C57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1693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800B0-EF89-3C88-D398-6B098B570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94D9F6D-B7ED-D6EF-D7A4-81FC48547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62BA1F3-EE16-D9FF-654E-8BED900C9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053C66-EEA0-3EBD-1DBC-F8ED59A4CA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AA8921-6647-6062-F7A2-1EBDB28050B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A1D21ED-29A9-E545-92B2-2C4C0E4B8651}" type="datetime1">
              <a:rPr lang="fr-CH" smtClean="0"/>
              <a:t>10.11.2025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CC64649-D46F-EFF1-A782-567AB00E465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1A55074C-3BDF-83B9-4673-88675D31505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8916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C92F6-4CE5-B933-09CB-E2D5B9CB0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D395F75-B62A-45B2-9158-9C83428A31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3A8D468-8430-F736-AB76-F57450632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3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|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Microstructuring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fused silica glass.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Microstereolithography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 hollow castle gate (scale bar, 270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Microlithography of an exemplary microfluidic chip (inset scale bar, 200 </a:t>
            </a:r>
            <a:r>
              <a:rPr lang="el-G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m). 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Micro-optical diffractive structure creating the optical projection pattern shown at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bottom (illuminated with a green laser pointer; scale bar, 100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Microlenses fabricated using greyscale lithography (inset scale bar, 100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962903-B461-DAAC-36A0-5BF8BAC647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392EF9-184A-028C-C6CF-D9C0F42D82C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A1D21ED-29A9-E545-92B2-2C4C0E4B8651}" type="datetime1">
              <a:rPr lang="fr-CH" smtClean="0"/>
              <a:t>10.11.2025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EBB356-C368-384B-A015-9C73CC7956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2B15019B-CE28-A057-D539-35BA09CCA50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907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38785-2747-CE09-5769-4B8DF7B33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329E3-7550-F64B-65E0-8319244CDD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A7947-E6A4-639A-7C9F-B416954E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2E1ED-DB4B-A1B3-A594-B7E832E00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78DDE-BD23-61EE-3E63-3462937E8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38007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7D247-FC57-46E8-892B-395D51D35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5BBC1B-955A-D5FE-BE8B-5B579383F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7D2A0-020E-790E-DAD6-51587B8D3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DBF71-1C30-6C0D-A4F1-910ED9D37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924F-1926-A516-412F-9D102D25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23289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AABACB-CD7B-726E-C4F3-971CDBDA0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ABEE8-FF30-1A19-5430-F4E5247DF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084CD-9098-B1F0-03C3-FC68C5007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55601-4F92-F106-67B3-6012278D0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9D985-56A2-9911-DDF4-2D03A3B16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28429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EP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75885" y="0"/>
            <a:ext cx="10416116" cy="6597651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0752" y="1048714"/>
            <a:ext cx="3651249" cy="3117849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2351" y="4166563"/>
            <a:ext cx="2438400" cy="2091267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97" y="107045"/>
            <a:ext cx="1567068" cy="678207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34400" y="6244168"/>
            <a:ext cx="2438400" cy="613833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467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041849-939B-E04F-AABC-A900B2B4E3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1" y="6105691"/>
            <a:ext cx="748724" cy="4898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865CD0-FD83-AF44-9C32-763AAD652C05}"/>
              </a:ext>
            </a:extLst>
          </p:cNvPr>
          <p:cNvSpPr/>
          <p:nvPr userDrawn="1"/>
        </p:nvSpPr>
        <p:spPr>
          <a:xfrm rot="16200000">
            <a:off x="119573" y="6121903"/>
            <a:ext cx="60959" cy="797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DDC81-12E2-2BAF-1410-712264081DC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3B00A-604C-5992-0C1A-0C94C85116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29B91-FADC-8477-85BC-01DAD1A10F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1996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7743B-CC76-3D7D-0C56-20BF924CA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572D2-CCFA-A9DD-CADA-1AA67F40C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E5E87-89C3-D3D1-D1B4-E903ED79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6E93B-21BE-65EE-A82C-DB82550A5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6C993-BF60-8322-6085-9DDA9067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7915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49B7-34B6-7D4B-1611-8F2A7EA2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AED05-A5BD-3EDD-E01B-903D33509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82927-747B-4C09-EEEE-0EFA8DEA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F6551-15FE-4942-0184-21B6C1AAF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5BE09-256D-495C-B92E-17C254D70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9229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54533-A4F1-493F-5CAE-C5EF0A170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341B6-EA78-C169-44EA-C6B539C24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418EC-4190-AEFA-EA0A-37B57FDA3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32C965-225B-726F-81FC-36461F7EF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47D23-E92C-2E6F-F428-D885A7A83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19A8B-46C6-E19C-5594-4C425B13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74283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339A6-E0E8-E416-5C44-8205D8D5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4DEA4-EFD9-DA25-A207-31D46E970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345E03-9F18-FA94-3A37-F9C106DB2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D2A866-E648-03B7-F5F4-3553AFBD2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FA4279-FD8F-F036-D368-C79196ED7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B6B0FF-FB1F-6180-DBD5-5793CCD62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1F7AD9-80A4-A9B3-2BA3-E31C6DA23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20C5CE-D524-F4E8-46A9-C1F645E4D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68012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99799-0DBC-73E5-FACF-1E16EDAAF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4B6E4-D0BD-89B4-2BFC-2C3B9C9B8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D2AA62-BD53-90C4-AB67-133DFC72F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4D12A-A7C4-6D26-0764-266468B2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5573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619A61-5B8C-5CF6-0B79-260709D1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BF124F-8488-180F-35A3-488565406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CBEAD-1D13-1C14-B4BA-F90FB7DF0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39689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4B378-C137-B7C0-A8F0-60735C18B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B56F6-A067-2D84-7C02-5EAC6FA1C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72A7B-3F6C-A1AC-F458-5280679EC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C5D44-D77A-173C-AE06-855201CB1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F2FF3-122D-A06D-923A-0F9C27FB0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8FAD1-D975-1A04-DD08-BE2980F4B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61408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7FD5-56EC-0C17-9454-2B0835398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3FA9B6-549A-A948-D127-3B330F7EB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99772-1452-993C-C2E3-E7ACFAFF3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FC0BE-CBDE-CBDF-4E9C-73C35AF4A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3127C-1F43-3738-3778-52A0A230A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3DE6D-9F0E-903C-7F99-FA5E489F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8338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B300D1-A319-DBFF-5A1A-2E167686E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CE0A3-C5B5-1E51-5AA9-D0DE5C31A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36701-EF36-4964-852C-868CF51934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F99DF-6B4B-DD05-1FA3-D8D0F53DF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36723-78EF-13EE-33A1-20D0B715F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BE20A7-287A-4F86-B556-10A7490A269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603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epfl.ch/course/view.php?id=1566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moodle.epfl.ch/course/view.php?id=15661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0CCFF-5B82-70DA-81EF-A1F938441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81D88F-EC1A-F48D-F01A-AD914E2BCE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37520" y="5885012"/>
            <a:ext cx="1709780" cy="519063"/>
          </a:xfrm>
          <a:noFill/>
        </p:spPr>
        <p:txBody>
          <a:bodyPr/>
          <a:lstStyle/>
          <a:p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05. 11. 2025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BA111-59A5-8A45-0E02-6D19293088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1</a:t>
            </a:fld>
            <a:endParaRPr lang="LID4096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F483C8-3117-318F-F95B-57A248978D40}"/>
              </a:ext>
            </a:extLst>
          </p:cNvPr>
          <p:cNvSpPr txBox="1"/>
          <p:nvPr/>
        </p:nvSpPr>
        <p:spPr>
          <a:xfrm>
            <a:off x="1971513" y="1421388"/>
            <a:ext cx="86869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printing of fused silica glass</a:t>
            </a:r>
            <a:endParaRPr lang="LID4096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5C145-C374-873B-4731-8C2FAAAD8624}"/>
              </a:ext>
            </a:extLst>
          </p:cNvPr>
          <p:cNvSpPr txBox="1"/>
          <p:nvPr/>
        </p:nvSpPr>
        <p:spPr>
          <a:xfrm>
            <a:off x="2427035" y="2662167"/>
            <a:ext cx="678859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MICRO-722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Printing with light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chemeClr val="bg1">
                  <a:lumMod val="50000"/>
                </a:schemeClr>
              </a:solidFill>
              <a:latin typeface="Aptos Slab Light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ptos Slab Light" panose="020F0502020204030204" pitchFamily="34" charset="0"/>
                <a:cs typeface="Arial" panose="020B0604020202020204" pitchFamily="34" charset="0"/>
              </a:rPr>
              <a:t>Zhi Li</a:t>
            </a:r>
          </a:p>
          <a:p>
            <a:pPr algn="ctr"/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Aptos Slab Light" panose="020F0502020204030204" pitchFamily="34" charset="0"/>
                <a:cs typeface="Arial" panose="020B0604020202020204" pitchFamily="34" charset="0"/>
              </a:rPr>
              <a:t>École Polytechnique Fédérale de Lausanne (EPFL)</a:t>
            </a:r>
          </a:p>
          <a:p>
            <a:pPr algn="ctr"/>
            <a:r>
              <a:rPr lang="fr-FR" sz="2400" dirty="0" err="1">
                <a:solidFill>
                  <a:schemeClr val="bg1">
                    <a:lumMod val="50000"/>
                  </a:schemeClr>
                </a:solidFill>
                <a:latin typeface="Aptos Slab Light" panose="020F0502020204030204" pitchFamily="34" charset="0"/>
                <a:cs typeface="Arial" panose="020B0604020202020204" pitchFamily="34" charset="0"/>
              </a:rPr>
              <a:t>Laboratory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Aptos Slab Light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  <a:latin typeface="Aptos Slab Light" panose="020F0502020204030204" pitchFamily="34" charset="0"/>
                <a:cs typeface="Arial" panose="020B0604020202020204" pitchFamily="34" charset="0"/>
              </a:rPr>
              <a:t>Foundation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Aptos Slab Light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  <a:latin typeface="Aptos Slab Light" panose="020F0502020204030204" pitchFamily="34" charset="0"/>
                <a:cs typeface="Arial" panose="020B0604020202020204" pitchFamily="34" charset="0"/>
              </a:rPr>
              <a:t>Biophotonics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Aptos Slab Light" panose="020F0502020204030204" pitchFamily="34" charset="0"/>
                <a:cs typeface="Arial" panose="020B0604020202020204" pitchFamily="34" charset="0"/>
              </a:rPr>
              <a:t> (LBP)</a:t>
            </a:r>
          </a:p>
          <a:p>
            <a:pPr algn="ctr"/>
            <a:r>
              <a:rPr lang="fr-FR" sz="2400" dirty="0" err="1">
                <a:solidFill>
                  <a:schemeClr val="bg1">
                    <a:lumMod val="50000"/>
                  </a:schemeClr>
                </a:solidFill>
                <a:latin typeface="Aptos Slab Light" panose="020F0502020204030204" pitchFamily="34" charset="0"/>
                <a:cs typeface="Arial" panose="020B0604020202020204" pitchFamily="34" charset="0"/>
              </a:rPr>
              <a:t>November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Aptos Slab Light" panose="020F0502020204030204" pitchFamily="34" charset="0"/>
                <a:cs typeface="Arial" panose="020B0604020202020204" pitchFamily="34" charset="0"/>
              </a:rPr>
              <a:t> 10, 202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ptos Slab Light" panose="020F0502020204030204" pitchFamily="34" charset="0"/>
                <a:cs typeface="Arial" panose="020B0604020202020204" pitchFamily="34" charset="0"/>
              </a:rPr>
              <a:t>5</a:t>
            </a:r>
          </a:p>
          <a:p>
            <a:endParaRPr lang="LID4096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4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72513-7A9C-05E3-52A1-0EFFBD4BD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FA8828-A0EB-845C-E6AF-8E86E8024E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37520" y="5885012"/>
            <a:ext cx="1709780" cy="519063"/>
          </a:xfrm>
          <a:noFill/>
        </p:spPr>
        <p:txBody>
          <a:bodyPr/>
          <a:lstStyle/>
          <a:p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05. 11. 2025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09830-1703-3D52-AB03-EACF10F87E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10</a:t>
            </a:fld>
            <a:endParaRPr lang="LID4096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ECE055-8109-5E86-FC61-508421930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00" y="791250"/>
            <a:ext cx="5924791" cy="5275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24D79E-FE05-9A66-376D-F2C66F82C1C6}"/>
              </a:ext>
            </a:extLst>
          </p:cNvPr>
          <p:cNvSpPr txBox="1"/>
          <p:nvPr/>
        </p:nvSpPr>
        <p:spPr>
          <a:xfrm>
            <a:off x="1800225" y="2820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and optical characterization of sintered glass</a:t>
            </a:r>
            <a:endParaRPr lang="LID4096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41586_2017_BFnature22061_MOESM121_ESM">
            <a:hlinkClick r:id="" action="ppaction://media"/>
            <a:extLst>
              <a:ext uri="{FF2B5EF4-FFF2-40B4-BE49-F238E27FC236}">
                <a16:creationId xmlns:a16="http://schemas.microsoft.com/office/drawing/2014/main" id="{509ED634-7050-7A70-5EFE-AC8E15384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122729"/>
            <a:ext cx="5868241" cy="444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DD47D-B335-7E1A-7059-1F4E1447B90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11</a:t>
            </a:fld>
            <a:endParaRPr lang="LID409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6BB79-60A5-4D56-8386-F8C57B37DAAF}"/>
              </a:ext>
            </a:extLst>
          </p:cNvPr>
          <p:cNvSpPr txBox="1"/>
          <p:nvPr/>
        </p:nvSpPr>
        <p:spPr>
          <a:xfrm>
            <a:off x="990600" y="83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+mj-lt"/>
                <a:ea typeface="+mj-ea"/>
                <a:cs typeface="+mj-cs"/>
              </a:rPr>
              <a:t>Thanks!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+mj-lt"/>
                <a:ea typeface="+mj-ea"/>
                <a:cs typeface="+mj-cs"/>
              </a:rPr>
              <a:t>MICRO-722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Printing with light</a:t>
            </a:r>
            <a:endParaRPr lang="en-US" sz="24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6" descr="Autoradiogram on white paper">
            <a:extLst>
              <a:ext uri="{FF2B5EF4-FFF2-40B4-BE49-F238E27FC236}">
                <a16:creationId xmlns:a16="http://schemas.microsoft.com/office/drawing/2014/main" id="{DB7B5789-67E3-6C9E-FB7D-E30B825765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78" b="38249"/>
          <a:stretch>
            <a:fillRect/>
          </a:stretch>
        </p:blipFill>
        <p:spPr>
          <a:xfrm>
            <a:off x="990600" y="1978025"/>
            <a:ext cx="10515600" cy="4351338"/>
          </a:xfrm>
          <a:prstGeom prst="rect">
            <a:avLst/>
          </a:prstGeom>
          <a:noFill/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38D96AA-5319-A60C-53EF-198DDD3B6FE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LID4096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94BE20A7-287A-4F86-B556-10A7490A2697}" type="slidenum">
              <a:rPr lang="LID4096" smtClean="0"/>
              <a:pPr>
                <a:spcAft>
                  <a:spcPts val="600"/>
                </a:spcAft>
              </a:pPr>
              <a:t>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2399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F0A55C-66AB-F046-AA02-AFC919A1C1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37520" y="5885012"/>
            <a:ext cx="1709780" cy="519063"/>
          </a:xfrm>
          <a:noFill/>
        </p:spPr>
        <p:txBody>
          <a:bodyPr/>
          <a:lstStyle/>
          <a:p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05. 11. 2025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AFD50-0AD5-D8FE-9C0C-0CC454E4D1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2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688CE-FA85-4569-65B8-7390AE797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70" y="1597089"/>
            <a:ext cx="11395260" cy="31939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BA8323-4359-99CC-CDCC-61F698201CC9}"/>
              </a:ext>
            </a:extLst>
          </p:cNvPr>
          <p:cNvSpPr txBox="1"/>
          <p:nvPr/>
        </p:nvSpPr>
        <p:spPr>
          <a:xfrm>
            <a:off x="3686175" y="195263"/>
            <a:ext cx="429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printer of fuse</a:t>
            </a:r>
            <a:r>
              <a:rPr lang="en-US" altLang="zh-CN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silica glass</a:t>
            </a:r>
            <a:endParaRPr lang="LID4096" sz="24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17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C 0.06901 -7.40741E-7 0.125 0.05602 0.125 0.125 C 0.125 0.19398 0.06901 0.25 0 0.25 C -0.06901 0.25 -0.125 0.19398 -0.125 0.125 C -0.125 0.05602 -0.06901 -7.40741E-7 0 -7.40741E-7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DBE97-3699-EA20-5834-59EDAC4AB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AFA260-DA45-5221-DD89-DE7DE8D11E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37520" y="5885012"/>
            <a:ext cx="1709780" cy="519063"/>
          </a:xfrm>
          <a:noFill/>
        </p:spPr>
        <p:txBody>
          <a:bodyPr/>
          <a:lstStyle/>
          <a:p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05. 11. 2025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DA043-AFF2-A9A6-864A-144B2E0E38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3</a:t>
            </a:fld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37E5F-0C00-74E6-837F-5CAB253759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19" r="21790"/>
          <a:stretch>
            <a:fillRect/>
          </a:stretch>
        </p:blipFill>
        <p:spPr>
          <a:xfrm>
            <a:off x="304008" y="1006039"/>
            <a:ext cx="5157787" cy="3684588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A1DDA3-3830-F998-A884-26F45F01372E}"/>
              </a:ext>
            </a:extLst>
          </p:cNvPr>
          <p:cNvSpPr txBox="1"/>
          <p:nvPr/>
        </p:nvSpPr>
        <p:spPr>
          <a:xfrm>
            <a:off x="5491161" y="1006039"/>
            <a:ext cx="656828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0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Glass is one of the most important high-performance materials used for scientific research, in industry and in society</a:t>
            </a:r>
            <a:r>
              <a:rPr lang="en-US" sz="2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unmatched optical transparency, outstanding mechanical, chemical and thermal resistance as well as its thermal and electrical insulating properties.</a:t>
            </a:r>
            <a:endParaRPr lang="LID4096" sz="20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8EC32-1B1E-698A-041D-DA74156DFD0A}"/>
              </a:ext>
            </a:extLst>
          </p:cNvPr>
          <p:cNvSpPr txBox="1"/>
          <p:nvPr/>
        </p:nvSpPr>
        <p:spPr>
          <a:xfrm>
            <a:off x="5623718" y="3134856"/>
            <a:ext cx="65682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ptos" panose="020B0004020202020204" pitchFamily="34" charset="0"/>
              <a:buChar char="×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However, glasses and especially high-purity glasses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such as fused silica glass are difficult to shape, requiring</a:t>
            </a:r>
          </a:p>
          <a:p>
            <a:pPr algn="just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high-temperature melting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casting processes for macroscopic objects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hazardous chemicals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 microscopic features</a:t>
            </a: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2EBD39-0DEB-48ED-745C-164B4C97CB27}"/>
              </a:ext>
            </a:extLst>
          </p:cNvPr>
          <p:cNvSpPr txBox="1"/>
          <p:nvPr/>
        </p:nvSpPr>
        <p:spPr>
          <a:xfrm>
            <a:off x="200025" y="5177126"/>
            <a:ext cx="119230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 casting nanocomposite, here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create transparent fused silica glass components using stereolithography 3D printers at resolutions of a few tens of micrometers.</a:t>
            </a:r>
            <a:endParaRPr lang="LID4096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3E7054-3F8E-1A17-E543-1BE075A64C58}"/>
              </a:ext>
            </a:extLst>
          </p:cNvPr>
          <p:cNvSpPr txBox="1"/>
          <p:nvPr/>
        </p:nvSpPr>
        <p:spPr>
          <a:xfrm>
            <a:off x="1914525" y="195263"/>
            <a:ext cx="1821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zh-CN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ntroduction</a:t>
            </a:r>
            <a:endParaRPr lang="LID4096" sz="24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80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35DA0-D3F5-860D-761F-B38C8C377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AA5002-A1A9-4979-CF03-5C1FDC0FF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37520" y="5885012"/>
            <a:ext cx="1709780" cy="519063"/>
          </a:xfrm>
          <a:noFill/>
        </p:spPr>
        <p:txBody>
          <a:bodyPr/>
          <a:lstStyle/>
          <a:p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05. 11. 2025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F5D9F-41DC-B59C-05F4-EE9E04E7509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4</a:t>
            </a:fld>
            <a:endParaRPr lang="LID4096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34711C-38F8-00B4-4136-B7CA37A77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825" y="940418"/>
            <a:ext cx="10658475" cy="36125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B89283-A97A-9094-9C4F-2965DE620054}"/>
              </a:ext>
            </a:extLst>
          </p:cNvPr>
          <p:cNvSpPr txBox="1"/>
          <p:nvPr/>
        </p:nvSpPr>
        <p:spPr>
          <a:xfrm>
            <a:off x="1509712" y="4971951"/>
            <a:ext cx="9844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800" b="0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basis for this work is a nanocomposite that they developed for bulk polymerization</a:t>
            </a:r>
            <a:endParaRPr lang="LID4096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0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6D4A8-7AEA-3A01-46F8-BA92E4383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B6C0DD-BD4B-A726-CD07-905A387D1D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37520" y="5885012"/>
            <a:ext cx="1709780" cy="519063"/>
          </a:xfrm>
          <a:noFill/>
        </p:spPr>
        <p:txBody>
          <a:bodyPr/>
          <a:lstStyle/>
          <a:p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05. 11. 2025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84664-08A4-95DD-0FA5-F8513D0E537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5</a:t>
            </a:fld>
            <a:endParaRPr lang="LID4096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AE051C-F193-BDAC-F884-8485AAAE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-2680"/>
          <a:stretch>
            <a:fillRect/>
          </a:stretch>
        </p:blipFill>
        <p:spPr>
          <a:xfrm>
            <a:off x="776780" y="1002855"/>
            <a:ext cx="10790840" cy="4003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556673-47CB-7005-7795-52B026464D25}"/>
              </a:ext>
            </a:extLst>
          </p:cNvPr>
          <p:cNvSpPr txBox="1"/>
          <p:nvPr/>
        </p:nvSpPr>
        <p:spPr>
          <a:xfrm>
            <a:off x="1704975" y="27253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fabrication process of nanocomposite</a:t>
            </a:r>
            <a:endParaRPr lang="LID4096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54875-B3BD-8525-0BF0-0CEBEBF4F366}"/>
              </a:ext>
            </a:extLst>
          </p:cNvPr>
          <p:cNvSpPr txBox="1"/>
          <p:nvPr/>
        </p:nvSpPr>
        <p:spPr>
          <a:xfrm>
            <a:off x="1019174" y="6611779"/>
            <a:ext cx="93630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Kotz, Frederik, et al. "Liquid glass: a facile soft replication method for structuring glass."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Advanced Materials (Deerfield Beach, Fla.)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28.23 (2016): 4646-4650.</a:t>
            </a:r>
            <a:endParaRPr lang="LID4096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23DEC8-E5A7-764E-17D0-C4D35A992CCE}"/>
              </a:ext>
            </a:extLst>
          </p:cNvPr>
          <p:cNvSpPr txBox="1"/>
          <p:nvPr/>
        </p:nvSpPr>
        <p:spPr>
          <a:xfrm>
            <a:off x="1019174" y="5006737"/>
            <a:ext cx="109340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monomer consisted of </a:t>
            </a:r>
            <a:r>
              <a:rPr lang="en-US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hydroxyethylmethacrylate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(HEMA)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the solvent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phenoxyethanol (POE)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solid loading of 40 vol% was found to be best for obtaining high quality glasses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Index matching of HEMA and the silica nanoparticles results in a translucent slurry allowing photocuring even of thick layers.</a:t>
            </a: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74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64009-4681-77FD-1B02-FF54099BD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A9918F-F68C-7732-5592-C9567BD414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37520" y="5885012"/>
            <a:ext cx="1709780" cy="519063"/>
          </a:xfrm>
          <a:noFill/>
        </p:spPr>
        <p:txBody>
          <a:bodyPr/>
          <a:lstStyle/>
          <a:p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05. 11. 2025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491D8-E68D-80A7-5F6B-5261E8F8A74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6</a:t>
            </a:fld>
            <a:endParaRPr lang="LID4096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1D23E0-0CDA-329B-0DF0-CCA4043871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568"/>
          <a:stretch>
            <a:fillRect/>
          </a:stretch>
        </p:blipFill>
        <p:spPr>
          <a:xfrm>
            <a:off x="11620" y="826567"/>
            <a:ext cx="8114416" cy="49637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26AA56-FD67-DABF-EF99-7C57A06F1AAC}"/>
              </a:ext>
            </a:extLst>
          </p:cNvPr>
          <p:cNvSpPr txBox="1"/>
          <p:nvPr/>
        </p:nvSpPr>
        <p:spPr>
          <a:xfrm>
            <a:off x="1704975" y="2725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 of </a:t>
            </a:r>
            <a:r>
              <a:rPr lang="en-US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LiqGlass</a:t>
            </a:r>
            <a:endParaRPr lang="LID4096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5DC981-B5AF-E19B-CC3C-41AB1FB12E74}"/>
              </a:ext>
            </a:extLst>
          </p:cNvPr>
          <p:cNvSpPr txBox="1"/>
          <p:nvPr/>
        </p:nvSpPr>
        <p:spPr>
          <a:xfrm>
            <a:off x="1019174" y="6611779"/>
            <a:ext cx="93630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Kotz, Frederik, et al. "Liquid glass: a facile soft replication method for structuring glass."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Advanced Materials (Deerfield Beach, Fla.)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28.23 (2016): 4646-4650.</a:t>
            </a:r>
            <a:endParaRPr lang="LID4096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225094-19FB-936D-6FB6-473FC1DB21AF}"/>
              </a:ext>
            </a:extLst>
          </p:cNvPr>
          <p:cNvSpPr txBox="1"/>
          <p:nvPr/>
        </p:nvSpPr>
        <p:spPr>
          <a:xfrm>
            <a:off x="7852135" y="1937445"/>
            <a:ext cx="42601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highest density was found at around 1300 °C.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solid loading of 40 vol% led to a shrinkage of 26.33% which is in good agreement with the theoretical shrinkage of 26.31%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decreasing transparency below 300 nm is due to entrapped air.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 surface roughness of R q = 5.92 nm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XRD measurement of sintered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LiqGlass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parts shows that no devitrification occurs during the sintering process</a:t>
            </a:r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0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B3ABD-6F80-AA66-CF6C-5E4BDB20F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84AB32-0CD2-5EE7-5CFD-2B79446DA0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37520" y="5885012"/>
            <a:ext cx="1709780" cy="519063"/>
          </a:xfrm>
          <a:noFill/>
        </p:spPr>
        <p:txBody>
          <a:bodyPr/>
          <a:lstStyle/>
          <a:p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05. 11. 2025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8CCE9-7463-7BA1-09D2-51A023DE39D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7</a:t>
            </a:fld>
            <a:endParaRPr lang="LID4096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A19038-554D-CE47-FEF1-5E8A585FB2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04" b="24584"/>
          <a:stretch>
            <a:fillRect/>
          </a:stretch>
        </p:blipFill>
        <p:spPr>
          <a:xfrm>
            <a:off x="1173593" y="894020"/>
            <a:ext cx="10673707" cy="5462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B64CB-361D-F1FF-31AA-F93ECDA46CE8}"/>
              </a:ext>
            </a:extLst>
          </p:cNvPr>
          <p:cNvSpPr txBox="1"/>
          <p:nvPr/>
        </p:nvSpPr>
        <p:spPr>
          <a:xfrm>
            <a:off x="1838325" y="3169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objects replicated in </a:t>
            </a:r>
            <a:r>
              <a:rPr lang="en-US" sz="1800" b="1" i="0" u="none" strike="noStrike" baseline="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LiqGlass</a:t>
            </a:r>
            <a:endParaRPr lang="LID4096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0883C-4224-7B65-88F3-81EE20955AF8}"/>
              </a:ext>
            </a:extLst>
          </p:cNvPr>
          <p:cNvSpPr txBox="1"/>
          <p:nvPr/>
        </p:nvSpPr>
        <p:spPr>
          <a:xfrm>
            <a:off x="1019174" y="6611779"/>
            <a:ext cx="93630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Kotz, Frederik, et al. "Liquid glass: a facile soft replication method for structuring glass."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Advanced Materials (Deerfield Beach, Fla.)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28.23 (2016): 4646-4650.</a:t>
            </a:r>
            <a:endParaRPr lang="LID4096" sz="1000" dirty="0"/>
          </a:p>
        </p:txBody>
      </p:sp>
    </p:spTree>
    <p:extLst>
      <p:ext uri="{BB962C8B-B14F-4D97-AF65-F5344CB8AC3E}">
        <p14:creationId xmlns:p14="http://schemas.microsoft.com/office/powerpoint/2010/main" val="50738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BC504-B0B3-BC69-B252-D122137FE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DC0DE6-6920-677D-065B-0CBEC5FB33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37520" y="5885012"/>
            <a:ext cx="1709780" cy="519063"/>
          </a:xfrm>
          <a:noFill/>
        </p:spPr>
        <p:txBody>
          <a:bodyPr/>
          <a:lstStyle/>
          <a:p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05. 11. 2025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CBDB0-4CB2-869E-8998-4F8799F4C4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8</a:t>
            </a:fld>
            <a:endParaRPr lang="LID4096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C30FA9-A40F-E417-85B0-9E2F56001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95" y="902757"/>
            <a:ext cx="10607959" cy="49000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1F9DA1-8CE7-8884-58AA-2341703D3C66}"/>
              </a:ext>
            </a:extLst>
          </p:cNvPr>
          <p:cNvSpPr txBox="1"/>
          <p:nvPr/>
        </p:nvSpPr>
        <p:spPr>
          <a:xfrm>
            <a:off x="1195737" y="6611779"/>
            <a:ext cx="70122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Kotz, Frederik, et al. "Three-dimensional printing of transparent fused silica glass." Nature 544.7650 (2017): 337-339.</a:t>
            </a:r>
            <a:endParaRPr lang="LID4096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58FA2D-E9A5-C77A-3684-C91CD947D5B6}"/>
              </a:ext>
            </a:extLst>
          </p:cNvPr>
          <p:cNvSpPr txBox="1"/>
          <p:nvPr/>
        </p:nvSpPr>
        <p:spPr>
          <a:xfrm>
            <a:off x="1653836" y="242870"/>
            <a:ext cx="8804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printing of fused silica glass</a:t>
            </a:r>
            <a:endParaRPr lang="LID4096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3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4A6FA-5E3F-E641-7B05-095D2EA80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3B05C4-FDB2-2F49-9E1F-F7A918AFB9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37520" y="5885012"/>
            <a:ext cx="1709780" cy="519063"/>
          </a:xfrm>
          <a:noFill/>
        </p:spPr>
        <p:txBody>
          <a:bodyPr/>
          <a:lstStyle/>
          <a:p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05. 11. 2025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EDC4B-1454-7038-598C-1FDE2FEBE6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4BE20A7-287A-4F86-B556-10A7490A2697}" type="slidenum">
              <a:rPr lang="LID4096" smtClean="0"/>
              <a:t>9</a:t>
            </a:fld>
            <a:endParaRPr lang="LID4096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B68E0F-88DB-8C8B-E62E-324F5385F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500063"/>
            <a:ext cx="11515725" cy="2896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A9943D-C1C5-BAD3-571E-99C00AED5D70}"/>
              </a:ext>
            </a:extLst>
          </p:cNvPr>
          <p:cNvSpPr txBox="1"/>
          <p:nvPr/>
        </p:nvSpPr>
        <p:spPr>
          <a:xfrm>
            <a:off x="1800225" y="1952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Microstructuring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fused silica glass</a:t>
            </a:r>
            <a:endParaRPr lang="LID4096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3E815-0644-AAD3-01EE-D4F4A2F45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920" y="3701071"/>
            <a:ext cx="3186673" cy="26307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35E9E7-2CE8-016F-3558-26121811FDE4}"/>
              </a:ext>
            </a:extLst>
          </p:cNvPr>
          <p:cNvSpPr txBox="1"/>
          <p:nvPr/>
        </p:nvSpPr>
        <p:spPr>
          <a:xfrm>
            <a:off x="4782971" y="6280964"/>
            <a:ext cx="32670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Microfluidics and </a:t>
            </a:r>
            <a:r>
              <a:rPr lang="en-US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Nanofluidics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15.5 (2013): 625-635.</a:t>
            </a:r>
            <a:endParaRPr lang="LID4096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35CE4-400B-16B7-6D03-6E08BFA1B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42" y="3683440"/>
            <a:ext cx="3884229" cy="29300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E946AE-1058-BCC3-22FE-251C03F53183}"/>
              </a:ext>
            </a:extLst>
          </p:cNvPr>
          <p:cNvSpPr txBox="1"/>
          <p:nvPr/>
        </p:nvSpPr>
        <p:spPr>
          <a:xfrm>
            <a:off x="7583593" y="4209238"/>
            <a:ext cx="46084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stereolithography printers (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Asiga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Pico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custom-built micro(stere) lithography system based on a digital mirror device was used to shape fused silica glass at a resolution of a few tens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micrometres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96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1269</Words>
  <Application>Microsoft Office PowerPoint</Application>
  <PresentationFormat>Widescreen</PresentationFormat>
  <Paragraphs>152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Aptos Slab Light</vt:lpstr>
      <vt:lpstr>Arial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Presentation Using FM4-64 SH imaging for the tension measurement of membrane?</dc:title>
  <dc:creator>Li Zhi</dc:creator>
  <cp:lastModifiedBy>Zhi Li</cp:lastModifiedBy>
  <cp:revision>527</cp:revision>
  <dcterms:created xsi:type="dcterms:W3CDTF">2024-04-30T07:20:30Z</dcterms:created>
  <dcterms:modified xsi:type="dcterms:W3CDTF">2025-11-10T06:56:05Z</dcterms:modified>
</cp:coreProperties>
</file>